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4" r:id="rId6"/>
    <p:sldId id="276" r:id="rId7"/>
    <p:sldId id="288" r:id="rId8"/>
    <p:sldId id="277" r:id="rId9"/>
    <p:sldId id="278" r:id="rId10"/>
    <p:sldId id="279" r:id="rId11"/>
    <p:sldId id="282" r:id="rId12"/>
    <p:sldId id="285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284" r:id="rId21"/>
    <p:sldId id="290" r:id="rId22"/>
    <p:sldId id="291" r:id="rId23"/>
    <p:sldId id="283" r:id="rId24"/>
    <p:sldId id="300" r:id="rId25"/>
    <p:sldId id="301" r:id="rId26"/>
    <p:sldId id="302" r:id="rId27"/>
    <p:sldId id="280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75"/>
  </p:normalViewPr>
  <p:slideViewPr>
    <p:cSldViewPr snapToGrid="0" snapToObjects="1">
      <p:cViewPr varScale="1">
        <p:scale>
          <a:sx n="82" d="100"/>
          <a:sy n="82" d="100"/>
        </p:scale>
        <p:origin x="72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8/2/2024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8/2/2024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8/2/2024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8/2/2024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8/2/2024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8/2/2024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vocados and peppers on a cutting board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11"/>
            <a:ext cx="12191980" cy="685798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769" y="418634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Foodies</a:t>
            </a:r>
            <a:r>
              <a:rPr lang="en-US" sz="3200" dirty="0">
                <a:solidFill>
                  <a:srgbClr val="FFFFFF"/>
                </a:solidFill>
              </a:rPr>
              <a:t>(Food Delivery App)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245" y="3454441"/>
            <a:ext cx="7891272" cy="32544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Group 2</a:t>
            </a:r>
          </a:p>
          <a:p>
            <a:r>
              <a:rPr lang="en-US" dirty="0">
                <a:solidFill>
                  <a:srgbClr val="FFFFFF"/>
                </a:solidFill>
              </a:rPr>
              <a:t>Group Members: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Swatiben</a:t>
            </a:r>
            <a:r>
              <a:rPr lang="en-US" dirty="0">
                <a:solidFill>
                  <a:srgbClr val="FFFFFF"/>
                </a:solidFill>
              </a:rPr>
              <a:t> Pawar(C0893717)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Het Pandya(</a:t>
            </a:r>
            <a:r>
              <a:rPr lang="en-IN" dirty="0">
                <a:solidFill>
                  <a:srgbClr val="FFFFFF"/>
                </a:solidFill>
              </a:rPr>
              <a:t>C0892917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Avan Panchal(</a:t>
            </a:r>
            <a:r>
              <a:rPr lang="en-IN" dirty="0">
                <a:solidFill>
                  <a:srgbClr val="FFFFFF"/>
                </a:solidFill>
              </a:rPr>
              <a:t>C0895319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Sagar </a:t>
            </a:r>
            <a:r>
              <a:rPr lang="en-US" dirty="0" err="1">
                <a:solidFill>
                  <a:srgbClr val="FFFFFF"/>
                </a:solidFill>
              </a:rPr>
              <a:t>Gangani</a:t>
            </a:r>
            <a:r>
              <a:rPr lang="en-US" dirty="0">
                <a:solidFill>
                  <a:srgbClr val="FFFFFF"/>
                </a:solidFill>
              </a:rPr>
              <a:t>(</a:t>
            </a:r>
            <a:r>
              <a:rPr lang="en-IN" dirty="0">
                <a:solidFill>
                  <a:srgbClr val="FFFFFF"/>
                </a:solidFill>
              </a:rPr>
              <a:t>C0894464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Jayti Patel(C0895313)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Admin Dashboard: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45130" y="1396703"/>
            <a:ext cx="10173240" cy="461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2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Admin/ User Page: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0447" y="1396703"/>
            <a:ext cx="10162605" cy="461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0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Admin/ Restaurant Page: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0447" y="1415979"/>
            <a:ext cx="10162605" cy="45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9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Admin/ Dishes Page: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0447" y="1400566"/>
            <a:ext cx="10162605" cy="46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9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Admin/ User Orders Page: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0447" y="1400566"/>
            <a:ext cx="10162605" cy="46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66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Admin/ Contact Page: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4853" y="1400566"/>
            <a:ext cx="10113792" cy="46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78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Admin/ Logout Page: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1617" y="1400566"/>
            <a:ext cx="10140264" cy="46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8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User Dash Board Page: Includes Orders, Basket, History and Logout Menu Options.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9518" y="1384710"/>
            <a:ext cx="10211610" cy="46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16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Order Page:  Includes search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6505" y="1406535"/>
            <a:ext cx="10210492" cy="45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60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Order Details Card:  Includes Order Details.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6505" y="1383505"/>
            <a:ext cx="10210492" cy="46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5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8FC39-BDEB-E2CD-8CC9-87900543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481" y="66634"/>
            <a:ext cx="7421587" cy="689056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Design and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1. Design Overview:</a:t>
            </a:r>
            <a:r>
              <a:rPr lang="en-US" dirty="0"/>
              <a:t> The Food Delivery App is designed to handle user authentication, order management, and profile management using a Node.js backend with Express, MongoDB as the database, and EJS for the front-end views. The app includes functionality for user registration, login, uploading profile images, and managing orders.</a:t>
            </a:r>
          </a:p>
          <a:p>
            <a:pPr marL="0" indent="0">
              <a:buNone/>
            </a:pPr>
            <a:r>
              <a:rPr lang="en-US" b="1" dirty="0"/>
              <a:t>2. Architecture: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Client-Server Model:</a:t>
            </a:r>
            <a:r>
              <a:rPr lang="en-US" dirty="0"/>
              <a:t> The architecture follows a typical client-server model where the client (browser) sends requests to the server (Node.js) which interacts with the database (MongoDB) and returns the appropriate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MVC Pattern:</a:t>
            </a:r>
            <a:r>
              <a:rPr lang="en-US" dirty="0"/>
              <a:t> The application adheres to the Model-View-Controller (MVC) design pattern to separate concerns: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Model:</a:t>
            </a:r>
            <a:r>
              <a:rPr lang="en-US" dirty="0"/>
              <a:t> Represents the data structure (e.g., User, Order).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View:</a:t>
            </a:r>
            <a:r>
              <a:rPr lang="en-US" dirty="0"/>
              <a:t> The front-end (EJS templates) which the user interacts with.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Controller:</a:t>
            </a:r>
            <a:r>
              <a:rPr lang="en-US" dirty="0"/>
              <a:t> Handles the logic and user input, interacting with the Model and updating the View.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06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Order Details and Payment Gateway:  Includes Cash or Online payment options.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66" y="1382301"/>
            <a:ext cx="10205169" cy="46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48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About Us Page.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66" y="1382553"/>
            <a:ext cx="10205169" cy="46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Contact Us Page : Saves Information in the back end.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2155" y="1421212"/>
            <a:ext cx="10205169" cy="46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8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Post Order and Payment Confirmation Page: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6505" y="1392011"/>
            <a:ext cx="10210492" cy="460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6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8FC39-BDEB-E2CD-8CC9-87900543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431" y="82293"/>
            <a:ext cx="8007687" cy="68905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Team Member Contribution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 lnSpcReduction="10000"/>
          </a:bodyPr>
          <a:lstStyle/>
          <a:p>
            <a:r>
              <a:rPr lang="en-IN" sz="1700" b="1" dirty="0"/>
              <a:t>Avan</a:t>
            </a:r>
          </a:p>
          <a:p>
            <a:pPr lvl="1"/>
            <a:r>
              <a:rPr lang="en-IN" dirty="0"/>
              <a:t>Home Page</a:t>
            </a:r>
          </a:p>
          <a:p>
            <a:pPr lvl="1"/>
            <a:r>
              <a:rPr lang="en-IN" dirty="0"/>
              <a:t>User - </a:t>
            </a:r>
            <a:r>
              <a:rPr lang="en-IN" dirty="0" err="1"/>
              <a:t>Login,Sign</a:t>
            </a:r>
            <a:r>
              <a:rPr lang="en-IN" dirty="0"/>
              <a:t> </a:t>
            </a:r>
            <a:r>
              <a:rPr lang="en-IN" dirty="0" err="1"/>
              <a:t>up,Forgot</a:t>
            </a:r>
            <a:r>
              <a:rPr lang="en-IN" dirty="0"/>
              <a:t> Password </a:t>
            </a:r>
          </a:p>
          <a:p>
            <a:pPr lvl="1"/>
            <a:r>
              <a:rPr lang="en-IN" dirty="0"/>
              <a:t>Admin – Login</a:t>
            </a:r>
          </a:p>
          <a:p>
            <a:r>
              <a:rPr lang="en-IN" sz="1700" b="1" dirty="0"/>
              <a:t>Sagar and Jayti</a:t>
            </a:r>
          </a:p>
          <a:p>
            <a:pPr lvl="1"/>
            <a:r>
              <a:rPr lang="en-IN" dirty="0" err="1"/>
              <a:t>Restauraunt</a:t>
            </a:r>
            <a:r>
              <a:rPr lang="en-IN" dirty="0"/>
              <a:t> - Details with menu </a:t>
            </a:r>
          </a:p>
          <a:p>
            <a:pPr lvl="1"/>
            <a:r>
              <a:rPr lang="en-IN" dirty="0"/>
              <a:t>List with search functionality  </a:t>
            </a:r>
          </a:p>
          <a:p>
            <a:pPr lvl="1"/>
            <a:r>
              <a:rPr lang="en-IN" dirty="0"/>
              <a:t>About us</a:t>
            </a:r>
          </a:p>
          <a:p>
            <a:pPr lvl="1"/>
            <a:r>
              <a:rPr lang="en-IN" dirty="0"/>
              <a:t>Contact us</a:t>
            </a:r>
          </a:p>
          <a:p>
            <a:r>
              <a:rPr lang="en-IN" sz="1700" b="1" dirty="0"/>
              <a:t>Het</a:t>
            </a:r>
          </a:p>
          <a:p>
            <a:pPr lvl="1"/>
            <a:r>
              <a:rPr lang="en-IN" dirty="0"/>
              <a:t>Add to cart, Place order, payment, Order history, Cancel order </a:t>
            </a:r>
          </a:p>
          <a:p>
            <a:r>
              <a:rPr lang="en-IN" sz="1700" b="1" dirty="0"/>
              <a:t>Swati</a:t>
            </a:r>
          </a:p>
          <a:p>
            <a:pPr lvl="1"/>
            <a:r>
              <a:rPr lang="en-IN" dirty="0"/>
              <a:t>Admin Panel</a:t>
            </a:r>
          </a:p>
          <a:p>
            <a:pPr lvl="1"/>
            <a:r>
              <a:rPr lang="en-IN" dirty="0"/>
              <a:t>User management</a:t>
            </a:r>
          </a:p>
          <a:p>
            <a:pPr lvl="1"/>
            <a:r>
              <a:rPr lang="en-IN" dirty="0"/>
              <a:t>Order management</a:t>
            </a:r>
          </a:p>
          <a:p>
            <a:pPr lvl="1"/>
            <a:r>
              <a:rPr lang="en-IN" dirty="0"/>
              <a:t>Restaurant management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AAC40-1D5D-6122-A34A-B8DF0DE36F76}"/>
              </a:ext>
            </a:extLst>
          </p:cNvPr>
          <p:cNvSpPr txBox="1"/>
          <p:nvPr/>
        </p:nvSpPr>
        <p:spPr>
          <a:xfrm>
            <a:off x="7893698" y="1547972"/>
            <a:ext cx="35727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Collaborative Efforts</a:t>
            </a:r>
            <a:r>
              <a:rPr lang="en-US" sz="1600" dirty="0"/>
              <a:t>: The team worked together on integration points, ensuring seamless communication between front-end and back-end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Testing and Debugging</a:t>
            </a:r>
            <a:r>
              <a:rPr lang="en-US" sz="1600" dirty="0"/>
              <a:t>: Each member participated in testing their respective features, identifying and fixing bugs to ensure a smooth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Documentation</a:t>
            </a:r>
            <a:r>
              <a:rPr lang="en-US" sz="1600" dirty="0"/>
              <a:t>: The team collectively contributed to documentation, providing detailed explanations and usage instructions for all functionalities.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2056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vocados and peppers on a cutting board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41" y="947156"/>
            <a:ext cx="10568241" cy="4943534"/>
          </a:xfrm>
        </p:spPr>
        <p:txBody>
          <a:bodyPr anchor="ctr">
            <a:normAutofit fontScale="70000" lnSpcReduction="20000"/>
          </a:bodyPr>
          <a:lstStyle/>
          <a:p>
            <a:r>
              <a:rPr lang="en-US" b="1" dirty="0"/>
              <a:t>Database: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MongoDB is used to store user and order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connection to the MongoDB database is established using Mongoose.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Architecture:</a:t>
            </a:r>
            <a:endParaRPr lang="en-US" dirty="0"/>
          </a:p>
          <a:p>
            <a:pPr marL="0" indent="0">
              <a:buNone/>
            </a:pPr>
            <a:r>
              <a:rPr lang="en-IN" dirty="0"/>
              <a:t>Client (Browser)</a:t>
            </a:r>
          </a:p>
          <a:p>
            <a:pPr marL="0" indent="0">
              <a:buNone/>
            </a:pPr>
            <a:r>
              <a:rPr lang="en-IN" dirty="0"/>
              <a:t>    |</a:t>
            </a:r>
          </a:p>
          <a:p>
            <a:pPr marL="0" indent="0">
              <a:buNone/>
            </a:pPr>
            <a:r>
              <a:rPr lang="en-IN" dirty="0"/>
              <a:t>    | HTTP Requests (GET, POST)</a:t>
            </a:r>
          </a:p>
          <a:p>
            <a:pPr marL="0" indent="0">
              <a:buNone/>
            </a:pPr>
            <a:r>
              <a:rPr lang="en-IN" dirty="0"/>
              <a:t>    V</a:t>
            </a:r>
          </a:p>
          <a:p>
            <a:pPr marL="0" indent="0">
              <a:buNone/>
            </a:pPr>
            <a:r>
              <a:rPr lang="en-IN" dirty="0"/>
              <a:t>Express Server (app.js)</a:t>
            </a:r>
          </a:p>
          <a:p>
            <a:pPr marL="0" indent="0">
              <a:buNone/>
            </a:pPr>
            <a:r>
              <a:rPr lang="en-IN" dirty="0"/>
              <a:t>    |</a:t>
            </a:r>
          </a:p>
          <a:p>
            <a:pPr marL="0" indent="0">
              <a:buNone/>
            </a:pPr>
            <a:r>
              <a:rPr lang="en-IN" dirty="0"/>
              <a:t>    | 1. Routes (route.js)</a:t>
            </a:r>
          </a:p>
          <a:p>
            <a:pPr marL="0" indent="0">
              <a:buNone/>
            </a:pPr>
            <a:r>
              <a:rPr lang="en-IN" dirty="0"/>
              <a:t>    | 2. Middleware (body-parser, express-session, </a:t>
            </a:r>
            <a:r>
              <a:rPr lang="en-IN" dirty="0" err="1"/>
              <a:t>fileUpload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    | 3. Controllers (handle requests)</a:t>
            </a:r>
          </a:p>
          <a:p>
            <a:pPr marL="0" indent="0">
              <a:buNone/>
            </a:pPr>
            <a:r>
              <a:rPr lang="en-IN" dirty="0"/>
              <a:t>    V</a:t>
            </a:r>
          </a:p>
          <a:p>
            <a:pPr marL="0" indent="0">
              <a:buNone/>
            </a:pPr>
            <a:r>
              <a:rPr lang="en-IN" dirty="0"/>
              <a:t>MongoDB (Database)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8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852478"/>
            <a:ext cx="10568241" cy="51831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Database MongoDB: Access using link </a:t>
            </a:r>
            <a:r>
              <a:rPr lang="en-US" sz="1200" dirty="0" err="1"/>
              <a:t>mongodb+srv</a:t>
            </a:r>
            <a:r>
              <a:rPr lang="en-US" sz="1200" dirty="0"/>
              <a:t>://ganganisagar33:qYWLFC9NbHW3bFja@cluster0.jfdipkj.mongodb.net/</a:t>
            </a:r>
            <a:r>
              <a:rPr lang="en-US" sz="1200" dirty="0" err="1"/>
              <a:t>restaraunt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72745" y="1382301"/>
            <a:ext cx="9118011" cy="46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9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8FC39-BDEB-E2CD-8CC9-87900543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080" y="113390"/>
            <a:ext cx="6773701" cy="689056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Detailed Explanation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1. Back-End:</a:t>
            </a:r>
          </a:p>
          <a:p>
            <a:r>
              <a:rPr lang="en-US" b="1" dirty="0"/>
              <a:t>Express Server </a:t>
            </a:r>
            <a:r>
              <a:rPr lang="en-US" dirty="0"/>
              <a:t>(app.js):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Initializes the Express app and sets up middleware for sessions, body parsing, file uploads, and static file serving.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Connects to MongoDB using Mongoose.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Defines routes for user authentication, file uploads, and other functionalities.</a:t>
            </a:r>
          </a:p>
          <a:p>
            <a:r>
              <a:rPr lang="en-US" b="1" dirty="0"/>
              <a:t>Session Management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Uses express-session to manage user sessions, ensuring certain pages are only accessible to authenticated users.</a:t>
            </a:r>
          </a:p>
          <a:p>
            <a:r>
              <a:rPr lang="en-US" b="1" dirty="0"/>
              <a:t>File Upload Handling: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Utilizes “</a:t>
            </a:r>
            <a:r>
              <a:rPr lang="en-US" dirty="0" err="1"/>
              <a:t>multer</a:t>
            </a:r>
            <a:r>
              <a:rPr lang="en-US" dirty="0"/>
              <a:t>” for handling file uploads, particularly for user profile images.</a:t>
            </a:r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96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7A40DFB-E464-4C64-13B5-0C907D1A93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3909" y="951910"/>
            <a:ext cx="10104181" cy="49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1" indent="0" fontAlgn="base">
              <a:spcBef>
                <a:spcPts val="1200"/>
              </a:spcBef>
              <a:buNone/>
              <a:tabLst/>
            </a:pPr>
            <a:r>
              <a:rPr lang="en-US" altLang="en-US" sz="2400" dirty="0"/>
              <a:t>2. Front-End:</a:t>
            </a:r>
          </a:p>
          <a:p>
            <a:pPr marL="0" marR="0" lvl="1" indent="0" fontAlgn="base">
              <a:spcBef>
                <a:spcPts val="1200"/>
              </a:spcBef>
              <a:buNone/>
              <a:tabLst/>
            </a:pPr>
            <a:endParaRPr lang="en-US" altLang="en-US" sz="2400" dirty="0"/>
          </a:p>
          <a:p>
            <a:pPr marR="0" lvl="1" fontAlgn="base">
              <a:tabLst/>
            </a:pPr>
            <a:r>
              <a:rPr lang="en-US" altLang="en-US" sz="2000" b="1" dirty="0"/>
              <a:t>EJS Templates: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altLang="en-US" dirty="0"/>
              <a:t>Templates for rendering HTML pages dynamically based on the data passed from the server.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altLang="en-US" dirty="0"/>
              <a:t>Examples include login, registration, user dashboard, and admin dashboard pages.</a:t>
            </a:r>
          </a:p>
          <a:p>
            <a:pPr marL="548640" lvl="2" indent="0" fontAlgn="base">
              <a:buNone/>
            </a:pPr>
            <a:endParaRPr lang="en-US" altLang="en-US" dirty="0"/>
          </a:p>
          <a:p>
            <a:pPr lvl="1" fontAlgn="base"/>
            <a:r>
              <a:rPr lang="en-US" altLang="en-US" sz="2000" b="1" dirty="0"/>
              <a:t>Static Files: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altLang="en-US" dirty="0"/>
              <a:t>CSS, JavaScript, and images are served from the public directory.</a:t>
            </a:r>
          </a:p>
          <a:p>
            <a:pPr lvl="2" fontAlgn="base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lvl="1" fontAlgn="base"/>
            <a:r>
              <a:rPr lang="en-US" altLang="en-US" sz="2000" b="1" dirty="0"/>
              <a:t> 4. Route Handlers:</a:t>
            </a:r>
            <a:endParaRPr lang="en-US" altLang="en-US" dirty="0"/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altLang="en-US" dirty="0"/>
              <a:t>Routes:</a:t>
            </a:r>
          </a:p>
          <a:p>
            <a:pPr lvl="3" fontAlgn="base">
              <a:buFont typeface="Arial" panose="020B0604020202020204" pitchFamily="34" charset="0"/>
              <a:buChar char="•"/>
            </a:pPr>
            <a:r>
              <a:rPr lang="en-US" altLang="en-US" dirty="0"/>
              <a:t>Defined in </a:t>
            </a:r>
            <a:r>
              <a:rPr lang="en-US" altLang="en-US" u="sng" dirty="0"/>
              <a:t>routes/routes.js </a:t>
            </a:r>
            <a:r>
              <a:rPr lang="en-US" altLang="en-US" dirty="0"/>
              <a:t>and imported into </a:t>
            </a:r>
            <a:r>
              <a:rPr lang="en-US" altLang="en-US" u="sng" dirty="0"/>
              <a:t>app.js</a:t>
            </a:r>
            <a:r>
              <a:rPr lang="en-US" altLang="en-US" dirty="0"/>
              <a:t>.</a:t>
            </a:r>
          </a:p>
          <a:p>
            <a:pPr lvl="3" fontAlgn="base">
              <a:buFont typeface="Arial" panose="020B0604020202020204" pitchFamily="34" charset="0"/>
              <a:buChar char="•"/>
            </a:pPr>
            <a:r>
              <a:rPr lang="en-US" altLang="en-US" dirty="0"/>
              <a:t>Handle user-related operations (e.g., registration, login) and order management.</a:t>
            </a:r>
          </a:p>
          <a:p>
            <a:pPr lvl="2" fontAlgn="base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87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Home Page: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46" y="1382301"/>
            <a:ext cx="10211610" cy="46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3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Registration Page: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6605" y="1382301"/>
            <a:ext cx="10190291" cy="46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2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7E3-3C6B-EBDE-A1BC-A8D635E7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55" y="1092142"/>
            <a:ext cx="10568241" cy="49435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Login Page: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50A8-58AE-4DA1-D665-EF08CF1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F798-7BB3-ECEF-58D5-A1196BF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5946" y="1396703"/>
            <a:ext cx="10211610" cy="461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70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80957EC-86C0-4415-A208-C533BB28C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E1C908-B3CC-430B-8659-0948FA2BA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45F22A-22AD-4AB5-B4E5-D6E61E43E45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Produce design</Template>
  <TotalTime>138</TotalTime>
  <Words>762</Words>
  <Application>Microsoft Office PowerPoint</Application>
  <PresentationFormat>Widescreen</PresentationFormat>
  <Paragraphs>281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Rockwell</vt:lpstr>
      <vt:lpstr>Rockwell Condensed</vt:lpstr>
      <vt:lpstr>Wingdings</vt:lpstr>
      <vt:lpstr>Wood Type</vt:lpstr>
      <vt:lpstr>Foodies(Food Delivery App)</vt:lpstr>
      <vt:lpstr>Design and Architecture</vt:lpstr>
      <vt:lpstr>PowerPoint Presentation</vt:lpstr>
      <vt:lpstr>PowerPoint Presentation</vt:lpstr>
      <vt:lpstr>Detailed Explanation of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Member Contribution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Jayti Patel</dc:creator>
  <cp:lastModifiedBy>Jayti Patel</cp:lastModifiedBy>
  <cp:revision>22</cp:revision>
  <dcterms:created xsi:type="dcterms:W3CDTF">2024-08-02T22:32:43Z</dcterms:created>
  <dcterms:modified xsi:type="dcterms:W3CDTF">2024-08-03T01:08:56Z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